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7" r:id="rId2"/>
    <p:sldId id="268" r:id="rId3"/>
    <p:sldId id="269" r:id="rId4"/>
    <p:sldId id="257" r:id="rId5"/>
    <p:sldId id="258" r:id="rId6"/>
    <p:sldId id="259" r:id="rId7"/>
    <p:sldId id="262" r:id="rId8"/>
    <p:sldId id="260" r:id="rId9"/>
    <p:sldId id="270" r:id="rId10"/>
    <p:sldId id="273" r:id="rId11"/>
    <p:sldId id="263" r:id="rId12"/>
    <p:sldId id="264" r:id="rId13"/>
    <p:sldId id="272" r:id="rId14"/>
    <p:sldId id="271" r:id="rId15"/>
    <p:sldId id="274" r:id="rId16"/>
    <p:sldId id="266"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CDC706-63F7-4D7F-9070-0BD50060E395}" type="datetimeFigureOut">
              <a:rPr lang="en-GB" smtClean="0"/>
              <a:t>02/06/2020</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21423C-93A0-491D-B14D-6314E757719F}" type="slidenum">
              <a:rPr lang="en-GB" smtClean="0"/>
              <a:t>‹#›</a:t>
            </a:fld>
            <a:endParaRPr lang="en-GB" dirty="0"/>
          </a:p>
        </p:txBody>
      </p:sp>
    </p:spTree>
    <p:extLst>
      <p:ext uri="{BB962C8B-B14F-4D97-AF65-F5344CB8AC3E}">
        <p14:creationId xmlns:p14="http://schemas.microsoft.com/office/powerpoint/2010/main" val="4097686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2</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3</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6</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7</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8</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9</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10</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11</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12</a:t>
            </a:fld>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13</a:t>
            </a:fld>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14</a:t>
            </a:fld>
            <a:endParaRPr lang="en-GB"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21423C-93A0-491D-B14D-6314E757719F}" type="slidenum">
              <a:rPr lang="en-GB" smtClean="0"/>
              <a:t>16</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F5CF6B4-D4C0-4DDF-A6D3-549EEDD2F434}" type="datetime1">
              <a:rPr lang="en-GB" smtClean="0"/>
              <a:t>02/06/2020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789216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260982-6D7A-44CE-8594-452AC5EF1A35}" type="datetime1">
              <a:rPr lang="en-GB" smtClean="0"/>
              <a:t>02/06/2020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3100334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40F2-0972-42EE-B79F-C24D91017649}" type="datetime1">
              <a:rPr lang="en-GB" smtClean="0"/>
              <a:t>02/06/2020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573967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23130C2-1201-42AB-9688-7CD7A717346B}" type="datetime1">
              <a:rPr lang="en-GB" smtClean="0"/>
              <a:t>02/06/2020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1622382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E86EAEE-9815-4990-A6E9-0ABD4F7F34C2}" type="datetime1">
              <a:rPr lang="en-GB" smtClean="0"/>
              <a:t>02/06/2020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1734681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A8139B1-B14E-449A-9E67-3FA6FC277002}" type="datetime1">
              <a:rPr lang="en-GB" smtClean="0"/>
              <a:t>02/06/2020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2867167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4521AF-BEB0-4272-8ABE-C8A6472A8CA8}" type="datetime1">
              <a:rPr lang="en-GB" smtClean="0"/>
              <a:t>02/06/2020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3860379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ADA60A-CC18-4189-AE2B-199CAB65FF60}" type="datetime1">
              <a:rPr lang="en-GB" smtClean="0"/>
              <a:t>02/06/2020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2187301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D7DA898-0920-4717-8A40-E538B9D7FF91}" type="datetime1">
              <a:rPr lang="en-GB" smtClean="0"/>
              <a:t>02/06/2020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2072446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1F10DE0-68BC-44DD-BD68-9D4880ED0FAE}" type="datetime1">
              <a:rPr lang="en-GB" smtClean="0"/>
              <a:t>02/06/2020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601648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81DFFE-10BB-48F2-A3B0-EE444D6FDE3E}" type="datetime1">
              <a:rPr lang="en-GB" smtClean="0"/>
              <a:t>02/06/2020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3702437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1D7E1B-2EB8-4677-884A-3DDAA89A7A31}" type="datetime1">
              <a:rPr lang="en-GB" smtClean="0"/>
              <a:t>02/06/2020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CE0BFD-CCA7-4024-A6A3-BAB2D6782ADE}" type="slidenum">
              <a:rPr lang="en-GB" smtClean="0"/>
              <a:pPr/>
              <a:t>‹#›</a:t>
            </a:fld>
            <a:endParaRPr lang="en-GB" dirty="0"/>
          </a:p>
        </p:txBody>
      </p:sp>
    </p:spTree>
    <p:extLst>
      <p:ext uri="{BB962C8B-B14F-4D97-AF65-F5344CB8AC3E}">
        <p14:creationId xmlns:p14="http://schemas.microsoft.com/office/powerpoint/2010/main" val="2171675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tapestryjournal.com/"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p:spPr>
        <p:txBody>
          <a:bodyPr/>
          <a:lstStyle/>
          <a:p>
            <a:pPr marL="0" indent="0" algn="ctr">
              <a:buNone/>
            </a:pPr>
            <a:endParaRPr lang="en-GB" dirty="0"/>
          </a:p>
          <a:p>
            <a:pPr marL="0" indent="0" algn="ctr">
              <a:buNone/>
            </a:pPr>
            <a:endParaRPr lang="en-GB" dirty="0"/>
          </a:p>
          <a:p>
            <a:pPr marL="0" indent="0" algn="ctr">
              <a:buNone/>
            </a:pPr>
            <a:r>
              <a:rPr lang="en-GB" sz="4400" b="1" dirty="0">
                <a:latin typeface="SassoonPrimaryInfant" pitchFamily="2" charset="0"/>
              </a:rPr>
              <a:t>EYFS Assessment and using Tapestry</a:t>
            </a:r>
          </a:p>
        </p:txBody>
      </p:sp>
      <p:pic>
        <p:nvPicPr>
          <p:cNvPr id="1026" name="Picture 2" descr="Image result for clyst st mary primary school logo">
            <a:extLst>
              <a:ext uri="{FF2B5EF4-FFF2-40B4-BE49-F238E27FC236}">
                <a16:creationId xmlns:a16="http://schemas.microsoft.com/office/drawing/2014/main" id="{BA13F0DF-E270-4B4A-BF2D-925E6D2C24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97396"/>
            <a:ext cx="2592288" cy="26949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ipad clipart">
            <a:extLst>
              <a:ext uri="{FF2B5EF4-FFF2-40B4-BE49-F238E27FC236}">
                <a16:creationId xmlns:a16="http://schemas.microsoft.com/office/drawing/2014/main" id="{5E5649E3-B2DB-4948-92D3-2F0A8A05F6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7123" y="5011738"/>
            <a:ext cx="1114425" cy="11144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tapestry eyfs">
            <a:extLst>
              <a:ext uri="{FF2B5EF4-FFF2-40B4-BE49-F238E27FC236}">
                <a16:creationId xmlns:a16="http://schemas.microsoft.com/office/drawing/2014/main" id="{5A7B42E3-EDBE-46E2-9F4A-2D531216C0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490" y="409813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446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4" name="TextBox 3"/>
          <p:cNvSpPr txBox="1"/>
          <p:nvPr/>
        </p:nvSpPr>
        <p:spPr>
          <a:xfrm>
            <a:off x="683568" y="1628800"/>
            <a:ext cx="7128792" cy="3046988"/>
          </a:xfrm>
          <a:prstGeom prst="rect">
            <a:avLst/>
          </a:prstGeom>
          <a:noFill/>
        </p:spPr>
        <p:txBody>
          <a:bodyPr wrap="square" rtlCol="0">
            <a:spAutoFit/>
          </a:bodyPr>
          <a:lstStyle/>
          <a:p>
            <a:pPr marL="285750" indent="-285750">
              <a:buFont typeface="Arial" panose="020B0604020202020204" pitchFamily="34" charset="0"/>
              <a:buChar char="•"/>
            </a:pPr>
            <a:r>
              <a:rPr lang="en-GB" sz="3200" dirty="0">
                <a:latin typeface="SassoonPrimaryInfant" pitchFamily="2" charset="0"/>
              </a:rPr>
              <a:t>Why we assess. </a:t>
            </a:r>
          </a:p>
          <a:p>
            <a:pPr marL="285750" indent="-285750">
              <a:buFont typeface="Arial" panose="020B0604020202020204" pitchFamily="34" charset="0"/>
              <a:buChar char="•"/>
            </a:pPr>
            <a:r>
              <a:rPr lang="en-GB" sz="3200" dirty="0">
                <a:latin typeface="SassoonPrimaryInfant" pitchFamily="2" charset="0"/>
              </a:rPr>
              <a:t>How we do it.</a:t>
            </a:r>
          </a:p>
          <a:p>
            <a:pPr marL="285750" indent="-285750">
              <a:buFont typeface="Arial" panose="020B0604020202020204" pitchFamily="34" charset="0"/>
              <a:buChar char="•"/>
            </a:pPr>
            <a:r>
              <a:rPr lang="en-GB" sz="3200" dirty="0">
                <a:latin typeface="SassoonPrimaryInfant" pitchFamily="2" charset="0"/>
              </a:rPr>
              <a:t>What the Tapestry programme is.</a:t>
            </a:r>
          </a:p>
          <a:p>
            <a:pPr marL="285750" indent="-285750">
              <a:buFont typeface="Arial" panose="020B0604020202020204" pitchFamily="34" charset="0"/>
              <a:buChar char="•"/>
            </a:pPr>
            <a:r>
              <a:rPr lang="en-GB" sz="3200" dirty="0">
                <a:latin typeface="SassoonPrimaryInfant" pitchFamily="2" charset="0"/>
              </a:rPr>
              <a:t>What an observation should look like.</a:t>
            </a:r>
          </a:p>
          <a:p>
            <a:pPr marL="285750" indent="-285750">
              <a:buFont typeface="Arial" panose="020B0604020202020204" pitchFamily="34" charset="0"/>
              <a:buChar char="•"/>
            </a:pPr>
            <a:r>
              <a:rPr lang="en-GB" sz="3200" dirty="0">
                <a:latin typeface="SassoonPrimaryInfant" pitchFamily="2" charset="0"/>
              </a:rPr>
              <a:t>How you can access Tapestry. </a:t>
            </a:r>
          </a:p>
        </p:txBody>
      </p:sp>
      <p:pic>
        <p:nvPicPr>
          <p:cNvPr id="7" name="Picture 2" descr="Image result for clyst st mary primary school logo">
            <a:extLst>
              <a:ext uri="{FF2B5EF4-FFF2-40B4-BE49-F238E27FC236}">
                <a16:creationId xmlns:a16="http://schemas.microsoft.com/office/drawing/2014/main" id="{924AAA70-EEEC-4FC9-B0B9-0375AFB85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3262" y="100234"/>
            <a:ext cx="2232248" cy="232065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mage result for tapestry eyfs">
            <a:extLst>
              <a:ext uri="{FF2B5EF4-FFF2-40B4-BE49-F238E27FC236}">
                <a16:creationId xmlns:a16="http://schemas.microsoft.com/office/drawing/2014/main" id="{85320B7A-3B51-45D3-BB58-9B860AB62A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5085184"/>
            <a:ext cx="1417249" cy="1417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140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02B1521-2BCA-4B48-86D7-7ED0F2F10581}"/>
              </a:ext>
            </a:extLst>
          </p:cNvPr>
          <p:cNvSpPr/>
          <p:nvPr/>
        </p:nvSpPr>
        <p:spPr>
          <a:xfrm>
            <a:off x="251520" y="116632"/>
            <a:ext cx="8568952" cy="360040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1560" y="320457"/>
            <a:ext cx="7992888" cy="3108543"/>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SassoonPrimaryInfant" pitchFamily="2" charset="0"/>
              </a:rPr>
              <a:t>We need to know your child and what he/she can do, so that we can plan learning.</a:t>
            </a:r>
          </a:p>
          <a:p>
            <a:pPr marL="285750" indent="-285750">
              <a:buFont typeface="Arial" panose="020B0604020202020204" pitchFamily="34" charset="0"/>
              <a:buChar char="•"/>
            </a:pPr>
            <a:r>
              <a:rPr lang="en-GB" sz="2800" dirty="0">
                <a:latin typeface="SassoonPrimaryInfant" pitchFamily="2" charset="0"/>
              </a:rPr>
              <a:t>Early Years Foundation Stage (EYFS) sets complex assessments in 7 different areas (subdivided further).</a:t>
            </a:r>
          </a:p>
          <a:p>
            <a:pPr marL="285750" indent="-285750">
              <a:buFont typeface="Arial" panose="020B0604020202020204" pitchFamily="34" charset="0"/>
              <a:buChar char="•"/>
            </a:pPr>
            <a:r>
              <a:rPr lang="en-GB" sz="2800" dirty="0">
                <a:latin typeface="SassoonPrimaryInfant" pitchFamily="2" charset="0"/>
              </a:rPr>
              <a:t>At the end of the year we want every child to reach a “good level of development.”</a:t>
            </a:r>
          </a:p>
        </p:txBody>
      </p:sp>
      <p:pic>
        <p:nvPicPr>
          <p:cNvPr id="5122" name="Picture 2" descr="Image result for clipart teacher observing a child">
            <a:extLst>
              <a:ext uri="{FF2B5EF4-FFF2-40B4-BE49-F238E27FC236}">
                <a16:creationId xmlns:a16="http://schemas.microsoft.com/office/drawing/2014/main" id="{7FD02C41-0F72-4168-84EA-F6D40B73E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4057203"/>
            <a:ext cx="2304256" cy="2213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140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39DDFBF-93EE-496A-9683-2802E2A33775}"/>
              </a:ext>
            </a:extLst>
          </p:cNvPr>
          <p:cNvSpPr/>
          <p:nvPr/>
        </p:nvSpPr>
        <p:spPr>
          <a:xfrm>
            <a:off x="323528" y="404664"/>
            <a:ext cx="8568952" cy="525658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539552" y="764705"/>
            <a:ext cx="8157592" cy="4536504"/>
          </a:xfrm>
        </p:spPr>
        <p:txBody>
          <a:bodyPr>
            <a:normAutofit/>
          </a:bodyPr>
          <a:lstStyle/>
          <a:p>
            <a:r>
              <a:rPr lang="en-GB" dirty="0">
                <a:latin typeface="SassoonPrimaryInfant" pitchFamily="2" charset="0"/>
              </a:rPr>
              <a:t>Across Reception we use an online learning journal called Tapestry.</a:t>
            </a:r>
          </a:p>
          <a:p>
            <a:r>
              <a:rPr lang="en-GB" dirty="0">
                <a:latin typeface="SassoonPrimaryInfant" pitchFamily="2" charset="0"/>
              </a:rPr>
              <a:t>This replaces paper-based learning journals that your child may have had in Nursery or pre-school.</a:t>
            </a:r>
          </a:p>
          <a:p>
            <a:r>
              <a:rPr lang="en-GB" dirty="0">
                <a:latin typeface="SassoonPrimaryInfant" pitchFamily="2" charset="0"/>
              </a:rPr>
              <a:t>At the end of the academic year you will be able to download a copy of your child’s journal.</a:t>
            </a:r>
          </a:p>
        </p:txBody>
      </p:sp>
      <p:pic>
        <p:nvPicPr>
          <p:cNvPr id="4098" name="Picture 2" descr="Image result for clipart ipad">
            <a:extLst>
              <a:ext uri="{FF2B5EF4-FFF2-40B4-BE49-F238E27FC236}">
                <a16:creationId xmlns:a16="http://schemas.microsoft.com/office/drawing/2014/main" id="{30DE1ADB-C02A-41BD-8E9E-A08F068623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3890" y="4732560"/>
            <a:ext cx="171450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966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BD45933-B7BC-4473-9D04-8001F643FC08}"/>
              </a:ext>
            </a:extLst>
          </p:cNvPr>
          <p:cNvSpPr/>
          <p:nvPr/>
        </p:nvSpPr>
        <p:spPr>
          <a:xfrm>
            <a:off x="179512" y="1556792"/>
            <a:ext cx="8712968" cy="432048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67544" y="548680"/>
            <a:ext cx="8229600" cy="1143000"/>
          </a:xfrm>
        </p:spPr>
        <p:txBody>
          <a:bodyPr/>
          <a:lstStyle/>
          <a:p>
            <a:r>
              <a:rPr lang="en-GB" dirty="0">
                <a:latin typeface="SassoonPrimaryInfant" pitchFamily="2" charset="0"/>
              </a:rPr>
              <a:t>Why Tapestry?</a:t>
            </a:r>
          </a:p>
        </p:txBody>
      </p:sp>
      <p:sp>
        <p:nvSpPr>
          <p:cNvPr id="3" name="Content Placeholder 2"/>
          <p:cNvSpPr>
            <a:spLocks noGrp="1"/>
          </p:cNvSpPr>
          <p:nvPr>
            <p:ph idx="1"/>
          </p:nvPr>
        </p:nvSpPr>
        <p:spPr>
          <a:xfrm>
            <a:off x="539552" y="1988840"/>
            <a:ext cx="8229600" cy="3816424"/>
          </a:xfrm>
        </p:spPr>
        <p:txBody>
          <a:bodyPr>
            <a:normAutofit/>
          </a:bodyPr>
          <a:lstStyle/>
          <a:p>
            <a:r>
              <a:rPr lang="en-GB" dirty="0">
                <a:latin typeface="SassoonPrimaryInfant" pitchFamily="2" charset="0"/>
              </a:rPr>
              <a:t>Tapestry is currently considered the best online system within EYFS settings.</a:t>
            </a:r>
          </a:p>
          <a:p>
            <a:r>
              <a:rPr lang="en-GB" dirty="0">
                <a:latin typeface="SassoonPrimaryInfant" pitchFamily="2" charset="0"/>
              </a:rPr>
              <a:t>Stoke Cannon Primary School, which is part of our Three Rivers Federation, has used it during the last two academic years and we successfully used it this past year.</a:t>
            </a:r>
          </a:p>
        </p:txBody>
      </p:sp>
    </p:spTree>
    <p:extLst>
      <p:ext uri="{BB962C8B-B14F-4D97-AF65-F5344CB8AC3E}">
        <p14:creationId xmlns:p14="http://schemas.microsoft.com/office/powerpoint/2010/main" val="1372130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5DD1FA0-D3EC-4C41-AE07-2D616F0FEAF2}"/>
              </a:ext>
            </a:extLst>
          </p:cNvPr>
          <p:cNvSpPr/>
          <p:nvPr/>
        </p:nvSpPr>
        <p:spPr>
          <a:xfrm>
            <a:off x="467544" y="332656"/>
            <a:ext cx="8568952" cy="532859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57200" y="764704"/>
            <a:ext cx="8229600" cy="4277072"/>
          </a:xfrm>
        </p:spPr>
        <p:txBody>
          <a:bodyPr>
            <a:normAutofit fontScale="92500" lnSpcReduction="10000"/>
          </a:bodyPr>
          <a:lstStyle/>
          <a:p>
            <a:pPr algn="ctr"/>
            <a:r>
              <a:rPr lang="en-GB" sz="2200" dirty="0">
                <a:latin typeface="SassoonPrimaryInfant" pitchFamily="2" charset="0"/>
              </a:rPr>
              <a:t>Teachers and TAs have iPads in the classroom with the Tapestry app on them. Each member of staff has a unique login to enable them to access the pupils learning journal.</a:t>
            </a:r>
          </a:p>
          <a:p>
            <a:pPr algn="ctr">
              <a:buNone/>
            </a:pPr>
            <a:endParaRPr lang="en-GB" sz="2200" dirty="0">
              <a:latin typeface="SassoonPrimaryInfant" pitchFamily="2" charset="0"/>
            </a:endParaRPr>
          </a:p>
          <a:p>
            <a:pPr algn="ctr"/>
            <a:r>
              <a:rPr lang="en-GB" sz="2200" dirty="0">
                <a:latin typeface="SassoonPrimaryInfant" pitchFamily="2" charset="0"/>
              </a:rPr>
              <a:t>When an adult observes your child making a step in their learning they write an observation.</a:t>
            </a:r>
          </a:p>
          <a:p>
            <a:pPr algn="ctr">
              <a:buNone/>
            </a:pPr>
            <a:endParaRPr lang="en-GB" sz="2200" dirty="0">
              <a:latin typeface="SassoonPrimaryInfant" pitchFamily="2" charset="0"/>
            </a:endParaRPr>
          </a:p>
          <a:p>
            <a:pPr algn="ctr"/>
            <a:r>
              <a:rPr lang="en-GB" sz="2200" dirty="0">
                <a:latin typeface="SassoonPrimaryInfant" pitchFamily="2" charset="0"/>
              </a:rPr>
              <a:t>Sometimes a photograph or video will be attached.</a:t>
            </a:r>
          </a:p>
          <a:p>
            <a:pPr algn="ctr">
              <a:buNone/>
            </a:pPr>
            <a:endParaRPr lang="en-GB" sz="2200" dirty="0">
              <a:latin typeface="SassoonPrimaryInfant" pitchFamily="2" charset="0"/>
            </a:endParaRPr>
          </a:p>
          <a:p>
            <a:pPr algn="ctr"/>
            <a:r>
              <a:rPr lang="en-GB" sz="2200" dirty="0">
                <a:latin typeface="SassoonPrimaryInfant" pitchFamily="2" charset="0"/>
              </a:rPr>
              <a:t>We add one or more of the assessment points that it links to – this helps our assessment procedure. You do NOT need to do this.</a:t>
            </a:r>
          </a:p>
          <a:p>
            <a:pPr marL="0" indent="0" algn="ctr">
              <a:buNone/>
            </a:pPr>
            <a:r>
              <a:rPr lang="en-GB" dirty="0">
                <a:latin typeface="SassoonPrimaryInfant" pitchFamily="2" charset="0"/>
              </a:rPr>
              <a:t> </a:t>
            </a:r>
          </a:p>
        </p:txBody>
      </p:sp>
      <p:pic>
        <p:nvPicPr>
          <p:cNvPr id="8194" name="Picture 2" descr="Image result for clipart teacher pupil">
            <a:extLst>
              <a:ext uri="{FF2B5EF4-FFF2-40B4-BE49-F238E27FC236}">
                <a16:creationId xmlns:a16="http://schemas.microsoft.com/office/drawing/2014/main" id="{18389976-CC45-4FA8-8BF1-C6DB066BB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8189" y="4640771"/>
            <a:ext cx="1413459" cy="1666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378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3E7034-5D92-4292-B76B-9F1C3DFC6B3F}"/>
              </a:ext>
            </a:extLst>
          </p:cNvPr>
          <p:cNvSpPr/>
          <p:nvPr/>
        </p:nvSpPr>
        <p:spPr>
          <a:xfrm>
            <a:off x="251520" y="404664"/>
            <a:ext cx="8640960" cy="49685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57200" y="764704"/>
            <a:ext cx="8229600" cy="4425355"/>
          </a:xfrm>
        </p:spPr>
        <p:txBody>
          <a:bodyPr>
            <a:normAutofit/>
          </a:bodyPr>
          <a:lstStyle/>
          <a:p>
            <a:pPr marL="0" indent="0" algn="ctr">
              <a:buNone/>
            </a:pPr>
            <a:r>
              <a:rPr lang="en-GB" sz="2400" u="sng" dirty="0">
                <a:latin typeface="SassoonPrimaryInfant" pitchFamily="2" charset="0"/>
              </a:rPr>
              <a:t>An observation will include  - </a:t>
            </a:r>
          </a:p>
          <a:p>
            <a:r>
              <a:rPr lang="en-GB" sz="2400" dirty="0">
                <a:latin typeface="SassoonPrimaryInfant" pitchFamily="2" charset="0"/>
              </a:rPr>
              <a:t>Date</a:t>
            </a:r>
          </a:p>
          <a:p>
            <a:r>
              <a:rPr lang="en-GB" sz="2400" dirty="0">
                <a:latin typeface="SassoonPrimaryInfant" pitchFamily="2" charset="0"/>
              </a:rPr>
              <a:t>Brief description of the task</a:t>
            </a:r>
          </a:p>
          <a:p>
            <a:r>
              <a:rPr lang="en-GB" sz="2400" dirty="0">
                <a:latin typeface="SassoonPrimaryInfant" pitchFamily="2" charset="0"/>
              </a:rPr>
              <a:t>The learning that took place during the activity</a:t>
            </a:r>
          </a:p>
          <a:p>
            <a:r>
              <a:rPr lang="en-GB" sz="2400" dirty="0">
                <a:latin typeface="SassoonPrimaryInfant" pitchFamily="2" charset="0"/>
              </a:rPr>
              <a:t>The relevant EYFS statements</a:t>
            </a:r>
          </a:p>
          <a:p>
            <a:r>
              <a:rPr lang="en-GB" sz="2400" dirty="0">
                <a:latin typeface="SassoonPrimaryInfant" pitchFamily="2" charset="0"/>
              </a:rPr>
              <a:t>Photograph/video</a:t>
            </a:r>
          </a:p>
          <a:p>
            <a:pPr marL="0" indent="0" algn="ctr">
              <a:buNone/>
            </a:pPr>
            <a:r>
              <a:rPr lang="en-GB" sz="2400" dirty="0">
                <a:latin typeface="SassoonPrimaryInfant" pitchFamily="2" charset="0"/>
              </a:rPr>
              <a:t>We may post a film of the class singing a song in a music lesson, the sound they are learning in phonics or a photograph of an art project etc.</a:t>
            </a:r>
          </a:p>
          <a:p>
            <a:endParaRPr lang="en-GB" dirty="0">
              <a:latin typeface="Gill Sans MT" panose="020B0502020104020203" pitchFamily="34" charset="0"/>
            </a:endParaRPr>
          </a:p>
        </p:txBody>
      </p:sp>
      <p:pic>
        <p:nvPicPr>
          <p:cNvPr id="9218" name="Picture 2" descr="Image result for child painting clipart">
            <a:extLst>
              <a:ext uri="{FF2B5EF4-FFF2-40B4-BE49-F238E27FC236}">
                <a16:creationId xmlns:a16="http://schemas.microsoft.com/office/drawing/2014/main" id="{9392CDED-0116-48F0-B70C-CD7BEC83E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6515" y="466169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child singing clipart">
            <a:extLst>
              <a:ext uri="{FF2B5EF4-FFF2-40B4-BE49-F238E27FC236}">
                <a16:creationId xmlns:a16="http://schemas.microsoft.com/office/drawing/2014/main" id="{CAE5F973-9F03-4E3F-AA78-A4AC0224BC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360" y="4943491"/>
            <a:ext cx="1593235" cy="1861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845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54E3724-9AC3-476F-B3DE-5ABADEAE890C}"/>
              </a:ext>
            </a:extLst>
          </p:cNvPr>
          <p:cNvSpPr/>
          <p:nvPr/>
        </p:nvSpPr>
        <p:spPr>
          <a:xfrm>
            <a:off x="611560" y="260648"/>
            <a:ext cx="7992888" cy="468052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381497" y="496242"/>
            <a:ext cx="8229600" cy="4209331"/>
          </a:xfrm>
        </p:spPr>
        <p:txBody>
          <a:bodyPr>
            <a:normAutofit/>
          </a:bodyPr>
          <a:lstStyle/>
          <a:p>
            <a:pPr algn="ctr">
              <a:buNone/>
            </a:pPr>
            <a:r>
              <a:rPr lang="en-GB" dirty="0">
                <a:latin typeface="Georgia" pitchFamily="18" charset="0"/>
              </a:rPr>
              <a:t>   </a:t>
            </a:r>
            <a:r>
              <a:rPr lang="en-GB" u="sng" dirty="0">
                <a:latin typeface="SassoonPrimaryInfant" pitchFamily="2" charset="0"/>
              </a:rPr>
              <a:t>Getting you involved…</a:t>
            </a:r>
          </a:p>
          <a:p>
            <a:pPr algn="ctr">
              <a:buNone/>
            </a:pPr>
            <a:r>
              <a:rPr lang="en-GB" dirty="0">
                <a:latin typeface="SassoonPrimaryInfant" pitchFamily="2" charset="0"/>
              </a:rPr>
              <a:t>   </a:t>
            </a:r>
            <a:r>
              <a:rPr lang="en-GB" sz="2800" dirty="0">
                <a:latin typeface="SassoonPrimaryInfant" pitchFamily="2" charset="0"/>
              </a:rPr>
              <a:t>Upon starting in Reception we will activate your parent login so you will then be able to see your child’s observations via e-mail.  </a:t>
            </a:r>
          </a:p>
          <a:p>
            <a:pPr algn="ctr">
              <a:buNone/>
            </a:pPr>
            <a:r>
              <a:rPr lang="en-GB" sz="2800" dirty="0">
                <a:latin typeface="SassoonPrimaryInfant" pitchFamily="2" charset="0"/>
              </a:rPr>
              <a:t>  It then gives you some glimpses into what is happening in school. </a:t>
            </a:r>
          </a:p>
          <a:p>
            <a:pPr algn="ctr">
              <a:buNone/>
            </a:pPr>
            <a:endParaRPr lang="en-GB" sz="2800" dirty="0">
              <a:latin typeface="SassoonPrimaryInfant" pitchFamily="2" charset="0"/>
            </a:endParaRPr>
          </a:p>
          <a:p>
            <a:pPr algn="ctr">
              <a:buNone/>
            </a:pPr>
            <a:r>
              <a:rPr lang="en-GB" sz="2800" dirty="0">
                <a:latin typeface="SassoonPrimaryInfant" pitchFamily="2" charset="0"/>
              </a:rPr>
              <a:t>   You can then add your observations too. </a:t>
            </a:r>
          </a:p>
          <a:p>
            <a:pPr>
              <a:buNone/>
            </a:pPr>
            <a:endParaRPr lang="en-GB" dirty="0">
              <a:latin typeface="Gill Sans MT" panose="020B0502020104020203" pitchFamily="34" charset="0"/>
            </a:endParaRPr>
          </a:p>
        </p:txBody>
      </p:sp>
    </p:spTree>
    <p:extLst>
      <p:ext uri="{BB962C8B-B14F-4D97-AF65-F5344CB8AC3E}">
        <p14:creationId xmlns:p14="http://schemas.microsoft.com/office/powerpoint/2010/main" val="3715347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12CBF23-368C-4EC5-A00D-106B4FFAFB88}"/>
              </a:ext>
            </a:extLst>
          </p:cNvPr>
          <p:cNvSpPr/>
          <p:nvPr/>
        </p:nvSpPr>
        <p:spPr>
          <a:xfrm>
            <a:off x="462372" y="332656"/>
            <a:ext cx="8070068" cy="3816424"/>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62372" y="620688"/>
            <a:ext cx="8219256" cy="3528392"/>
          </a:xfrm>
        </p:spPr>
        <p:txBody>
          <a:bodyPr>
            <a:normAutofit fontScale="92500" lnSpcReduction="20000"/>
          </a:bodyPr>
          <a:lstStyle/>
          <a:p>
            <a:pPr>
              <a:buNone/>
            </a:pPr>
            <a:r>
              <a:rPr lang="en-GB" dirty="0">
                <a:latin typeface="SassoonPrimaryInfant" pitchFamily="2" charset="0"/>
              </a:rPr>
              <a:t>   The number of observations will vary….</a:t>
            </a:r>
          </a:p>
          <a:p>
            <a:pPr>
              <a:buNone/>
            </a:pPr>
            <a:endParaRPr lang="en-GB" dirty="0">
              <a:latin typeface="SassoonPrimaryInfant" pitchFamily="2" charset="0"/>
            </a:endParaRPr>
          </a:p>
          <a:p>
            <a:pPr>
              <a:buNone/>
            </a:pPr>
            <a:r>
              <a:rPr lang="en-GB" dirty="0">
                <a:latin typeface="SassoonPrimaryInfant" pitchFamily="2" charset="0"/>
              </a:rPr>
              <a:t>   Observations are being written in a busy environment and every effort will be made to ensure there are no typos. All observations will be checked and proof read by the class teacher before they are activated and sent to you.</a:t>
            </a:r>
            <a:endParaRPr lang="en-GB" dirty="0">
              <a:latin typeface="Gill Sans MT" panose="020B0502020104020203" pitchFamily="34" charset="0"/>
            </a:endParaRPr>
          </a:p>
        </p:txBody>
      </p:sp>
      <p:pic>
        <p:nvPicPr>
          <p:cNvPr id="2050" name="Picture 2" descr="Image result for proof read clipart">
            <a:extLst>
              <a:ext uri="{FF2B5EF4-FFF2-40B4-BE49-F238E27FC236}">
                <a16:creationId xmlns:a16="http://schemas.microsoft.com/office/drawing/2014/main" id="{A8B7B0EC-FAC3-4223-8D79-B8B8A54FB0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4298174"/>
            <a:ext cx="1646911" cy="2227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347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20A3E06-0D0F-4797-8680-188C9364FA11}"/>
              </a:ext>
            </a:extLst>
          </p:cNvPr>
          <p:cNvSpPr/>
          <p:nvPr/>
        </p:nvSpPr>
        <p:spPr>
          <a:xfrm>
            <a:off x="539552" y="260648"/>
            <a:ext cx="8157592" cy="511256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67544" y="476672"/>
            <a:ext cx="8229600" cy="864096"/>
          </a:xfrm>
        </p:spPr>
        <p:txBody>
          <a:bodyPr>
            <a:normAutofit/>
          </a:bodyPr>
          <a:lstStyle/>
          <a:p>
            <a:r>
              <a:rPr lang="en-GB" sz="4000" dirty="0">
                <a:latin typeface="SassoonPrimaryInfant" pitchFamily="2" charset="0"/>
              </a:rPr>
              <a:t>The next steps?</a:t>
            </a:r>
          </a:p>
        </p:txBody>
      </p:sp>
      <p:sp>
        <p:nvSpPr>
          <p:cNvPr id="3" name="Content Placeholder 2"/>
          <p:cNvSpPr>
            <a:spLocks noGrp="1"/>
          </p:cNvSpPr>
          <p:nvPr>
            <p:ph idx="1"/>
          </p:nvPr>
        </p:nvSpPr>
        <p:spPr>
          <a:xfrm>
            <a:off x="539552" y="1340768"/>
            <a:ext cx="8229600" cy="4525963"/>
          </a:xfrm>
        </p:spPr>
        <p:txBody>
          <a:bodyPr>
            <a:noAutofit/>
          </a:bodyPr>
          <a:lstStyle/>
          <a:p>
            <a:r>
              <a:rPr lang="en-GB" sz="2800" dirty="0">
                <a:latin typeface="SassoonPrimaryInfant" pitchFamily="2" charset="0"/>
              </a:rPr>
              <a:t>The key thing is that we always respect confidentiality.</a:t>
            </a:r>
          </a:p>
          <a:p>
            <a:r>
              <a:rPr lang="en-GB" sz="2800" dirty="0">
                <a:latin typeface="SassoonPrimaryInfant" pitchFamily="2" charset="0"/>
              </a:rPr>
              <a:t>You will often see other children’s pictures on photos linked to observations. </a:t>
            </a:r>
          </a:p>
          <a:p>
            <a:r>
              <a:rPr lang="en-GB" sz="2800" dirty="0">
                <a:latin typeface="SassoonPrimaryInfant" pitchFamily="2" charset="0"/>
              </a:rPr>
              <a:t>Please ensure you do not share pictures or videos on social media.</a:t>
            </a:r>
          </a:p>
        </p:txBody>
      </p:sp>
    </p:spTree>
    <p:extLst>
      <p:ext uri="{BB962C8B-B14F-4D97-AF65-F5344CB8AC3E}">
        <p14:creationId xmlns:p14="http://schemas.microsoft.com/office/powerpoint/2010/main" val="2131824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B8A59A1-4A28-4C75-B004-AD941AE946A7}"/>
              </a:ext>
            </a:extLst>
          </p:cNvPr>
          <p:cNvSpPr/>
          <p:nvPr/>
        </p:nvSpPr>
        <p:spPr>
          <a:xfrm>
            <a:off x="520940" y="1297894"/>
            <a:ext cx="8352928" cy="3888432"/>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67544" y="476672"/>
            <a:ext cx="8229600" cy="864096"/>
          </a:xfrm>
        </p:spPr>
        <p:txBody>
          <a:bodyPr>
            <a:normAutofit/>
          </a:bodyPr>
          <a:lstStyle/>
          <a:p>
            <a:r>
              <a:rPr lang="en-GB" sz="4000" u="sng" dirty="0">
                <a:latin typeface="SassoonPrimaryInfant" pitchFamily="2" charset="0"/>
              </a:rPr>
              <a:t>The next step?</a:t>
            </a:r>
          </a:p>
        </p:txBody>
      </p:sp>
      <p:sp>
        <p:nvSpPr>
          <p:cNvPr id="3" name="Content Placeholder 2"/>
          <p:cNvSpPr>
            <a:spLocks noGrp="1"/>
          </p:cNvSpPr>
          <p:nvPr>
            <p:ph idx="1"/>
          </p:nvPr>
        </p:nvSpPr>
        <p:spPr>
          <a:xfrm>
            <a:off x="539552" y="1340768"/>
            <a:ext cx="8229600" cy="4525963"/>
          </a:xfrm>
        </p:spPr>
        <p:txBody>
          <a:bodyPr>
            <a:noAutofit/>
          </a:bodyPr>
          <a:lstStyle/>
          <a:p>
            <a:pPr algn="ctr"/>
            <a:r>
              <a:rPr lang="en-GB" sz="2300" dirty="0">
                <a:latin typeface="SassoonPrimaryInfant" pitchFamily="2" charset="0"/>
              </a:rPr>
              <a:t>You need to make sure we have your current email address.  </a:t>
            </a:r>
            <a:endParaRPr lang="en-GB" sz="2300" dirty="0">
              <a:effectLst>
                <a:glow rad="228600">
                  <a:schemeClr val="accent2">
                    <a:satMod val="175000"/>
                    <a:alpha val="40000"/>
                  </a:schemeClr>
                </a:glow>
              </a:effectLst>
              <a:latin typeface="SassoonPrimaryInfant" pitchFamily="2" charset="0"/>
            </a:endParaRPr>
          </a:p>
          <a:p>
            <a:pPr algn="ctr"/>
            <a:r>
              <a:rPr lang="en-GB" sz="2300" dirty="0">
                <a:latin typeface="SassoonPrimaryInfant" pitchFamily="2" charset="0"/>
              </a:rPr>
              <a:t>When your child starts in Reception you will receive an email from Tapestry containing your unique login details. </a:t>
            </a:r>
          </a:p>
          <a:p>
            <a:pPr algn="ctr"/>
            <a:r>
              <a:rPr lang="en-GB" sz="2300" dirty="0">
                <a:latin typeface="SassoonPrimaryInfant" pitchFamily="2" charset="0"/>
              </a:rPr>
              <a:t>You will only be able to access your child’s learning journal and not the whole class.</a:t>
            </a:r>
          </a:p>
          <a:p>
            <a:pPr algn="ctr"/>
            <a:r>
              <a:rPr lang="en-GB" sz="2300" dirty="0">
                <a:latin typeface="SassoonPrimaryInfant" pitchFamily="2" charset="0"/>
              </a:rPr>
              <a:t>You will then receive email alerts informing you to have a look at the observations that have happened that week.</a:t>
            </a:r>
          </a:p>
        </p:txBody>
      </p:sp>
    </p:spTree>
    <p:extLst>
      <p:ext uri="{BB962C8B-B14F-4D97-AF65-F5344CB8AC3E}">
        <p14:creationId xmlns:p14="http://schemas.microsoft.com/office/powerpoint/2010/main" val="2301899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42D9ED3-C207-4A41-9D18-6A352CF3586F}"/>
              </a:ext>
            </a:extLst>
          </p:cNvPr>
          <p:cNvSpPr/>
          <p:nvPr/>
        </p:nvSpPr>
        <p:spPr>
          <a:xfrm>
            <a:off x="323528" y="1628800"/>
            <a:ext cx="8640960" cy="266429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597136" y="584684"/>
            <a:ext cx="8229600" cy="1143000"/>
          </a:xfrm>
        </p:spPr>
        <p:txBody>
          <a:bodyPr>
            <a:normAutofit fontScale="90000"/>
          </a:bodyPr>
          <a:lstStyle/>
          <a:p>
            <a:r>
              <a:rPr lang="en-GB" dirty="0">
                <a:latin typeface="SassoonPrimaryInfant" pitchFamily="2" charset="0"/>
              </a:rPr>
              <a:t>How can parents use Tapestry?</a:t>
            </a:r>
            <a:br>
              <a:rPr lang="en-GB" dirty="0">
                <a:latin typeface="Georgia" pitchFamily="18" charset="0"/>
              </a:rPr>
            </a:br>
            <a:endParaRPr lang="en-GB" dirty="0">
              <a:latin typeface="Georgia" pitchFamily="18" charset="0"/>
            </a:endParaRPr>
          </a:p>
        </p:txBody>
      </p:sp>
      <p:sp>
        <p:nvSpPr>
          <p:cNvPr id="3" name="Content Placeholder 2"/>
          <p:cNvSpPr>
            <a:spLocks noGrp="1"/>
          </p:cNvSpPr>
          <p:nvPr>
            <p:ph idx="1"/>
          </p:nvPr>
        </p:nvSpPr>
        <p:spPr>
          <a:xfrm>
            <a:off x="539552" y="1844824"/>
            <a:ext cx="8229600" cy="2448272"/>
          </a:xfrm>
        </p:spPr>
        <p:txBody>
          <a:bodyPr>
            <a:normAutofit/>
          </a:bodyPr>
          <a:lstStyle/>
          <a:p>
            <a:pPr>
              <a:buNone/>
            </a:pPr>
            <a:r>
              <a:rPr lang="en-GB" dirty="0">
                <a:latin typeface="SassoonPrimaryInfant" pitchFamily="2" charset="0"/>
              </a:rPr>
              <a:t>1. </a:t>
            </a:r>
            <a:r>
              <a:rPr lang="en-GB" sz="2400" dirty="0">
                <a:latin typeface="SassoonPrimaryInfant" pitchFamily="2" charset="0"/>
              </a:rPr>
              <a:t>You can write a positive comment or give positive feedback about the learning taking place or add anything that you feel could add more insight into the observation.</a:t>
            </a:r>
          </a:p>
          <a:p>
            <a:pPr>
              <a:buNone/>
            </a:pPr>
            <a:r>
              <a:rPr lang="en-GB" sz="2400" dirty="0">
                <a:latin typeface="SassoonPrimaryInfant" pitchFamily="2" charset="0"/>
              </a:rPr>
              <a:t>   </a:t>
            </a:r>
          </a:p>
        </p:txBody>
      </p:sp>
    </p:spTree>
    <p:extLst>
      <p:ext uri="{BB962C8B-B14F-4D97-AF65-F5344CB8AC3E}">
        <p14:creationId xmlns:p14="http://schemas.microsoft.com/office/powerpoint/2010/main" val="2303043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DBBF91C-68D0-473D-ACDA-25F9F52795A1}"/>
              </a:ext>
            </a:extLst>
          </p:cNvPr>
          <p:cNvSpPr/>
          <p:nvPr/>
        </p:nvSpPr>
        <p:spPr>
          <a:xfrm>
            <a:off x="251520" y="1628800"/>
            <a:ext cx="8712968" cy="3384376"/>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597136" y="584684"/>
            <a:ext cx="8229600" cy="1143000"/>
          </a:xfrm>
        </p:spPr>
        <p:txBody>
          <a:bodyPr>
            <a:normAutofit/>
          </a:bodyPr>
          <a:lstStyle/>
          <a:p>
            <a:r>
              <a:rPr lang="en-GB" sz="4000" dirty="0">
                <a:latin typeface="SassoonPrimaryInfant" pitchFamily="2" charset="0"/>
              </a:rPr>
              <a:t>How can parents use Tapestry?</a:t>
            </a:r>
          </a:p>
        </p:txBody>
      </p:sp>
      <p:sp>
        <p:nvSpPr>
          <p:cNvPr id="3" name="Content Placeholder 2"/>
          <p:cNvSpPr>
            <a:spLocks noGrp="1"/>
          </p:cNvSpPr>
          <p:nvPr>
            <p:ph idx="1"/>
          </p:nvPr>
        </p:nvSpPr>
        <p:spPr>
          <a:xfrm>
            <a:off x="539552" y="1844824"/>
            <a:ext cx="8229600" cy="4205064"/>
          </a:xfrm>
        </p:spPr>
        <p:txBody>
          <a:bodyPr>
            <a:normAutofit/>
          </a:bodyPr>
          <a:lstStyle/>
          <a:p>
            <a:pPr>
              <a:buNone/>
            </a:pPr>
            <a:r>
              <a:rPr lang="en-GB" dirty="0">
                <a:latin typeface="Georgia" pitchFamily="18" charset="0"/>
              </a:rPr>
              <a:t>2</a:t>
            </a:r>
            <a:r>
              <a:rPr lang="en-GB" sz="2400" dirty="0">
                <a:latin typeface="SassoonPrimaryInfant" pitchFamily="2" charset="0"/>
              </a:rPr>
              <a:t>. You can upload any photographs or short videos of a family day out, your child riding a bike, reading a book at home or a religious festival or family celebration.</a:t>
            </a:r>
          </a:p>
          <a:p>
            <a:pPr>
              <a:buNone/>
            </a:pPr>
            <a:r>
              <a:rPr lang="en-GB" sz="2400" dirty="0">
                <a:latin typeface="SassoonPrimaryInfant" pitchFamily="2" charset="0"/>
              </a:rPr>
              <a:t>   The teacher/TA can then look at this with your child in class or show any relevant photos / short films. </a:t>
            </a:r>
          </a:p>
        </p:txBody>
      </p:sp>
    </p:spTree>
    <p:extLst>
      <p:ext uri="{BB962C8B-B14F-4D97-AF65-F5344CB8AC3E}">
        <p14:creationId xmlns:p14="http://schemas.microsoft.com/office/powerpoint/2010/main" val="2303043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Cloud 3">
            <a:extLst>
              <a:ext uri="{FF2B5EF4-FFF2-40B4-BE49-F238E27FC236}">
                <a16:creationId xmlns:a16="http://schemas.microsoft.com/office/drawing/2014/main" id="{8C22F924-5928-421C-924E-C1063873C61A}"/>
              </a:ext>
            </a:extLst>
          </p:cNvPr>
          <p:cNvSpPr/>
          <p:nvPr/>
        </p:nvSpPr>
        <p:spPr>
          <a:xfrm>
            <a:off x="395536" y="188640"/>
            <a:ext cx="8431200" cy="504056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597136" y="584684"/>
            <a:ext cx="8229600" cy="1143000"/>
          </a:xfrm>
        </p:spPr>
        <p:txBody>
          <a:bodyPr>
            <a:normAutofit/>
          </a:bodyPr>
          <a:lstStyle/>
          <a:p>
            <a:r>
              <a:rPr lang="en-GB" sz="4000" dirty="0">
                <a:latin typeface="Georgia" pitchFamily="18" charset="0"/>
              </a:rPr>
              <a:t>Example 1</a:t>
            </a:r>
          </a:p>
        </p:txBody>
      </p:sp>
      <p:sp>
        <p:nvSpPr>
          <p:cNvPr id="3" name="Content Placeholder 2"/>
          <p:cNvSpPr>
            <a:spLocks noGrp="1"/>
          </p:cNvSpPr>
          <p:nvPr>
            <p:ph idx="1"/>
          </p:nvPr>
        </p:nvSpPr>
        <p:spPr>
          <a:xfrm>
            <a:off x="539552" y="1844824"/>
            <a:ext cx="8229600" cy="1944216"/>
          </a:xfrm>
        </p:spPr>
        <p:txBody>
          <a:bodyPr>
            <a:normAutofit fontScale="92500" lnSpcReduction="10000"/>
          </a:bodyPr>
          <a:lstStyle/>
          <a:p>
            <a:r>
              <a:rPr lang="en-GB" sz="2800" dirty="0">
                <a:latin typeface="Georgia" pitchFamily="18" charset="0"/>
              </a:rPr>
              <a:t>Johnny came downstairs this morning, having put on his uniform – including his socks and trousers.  He was not able to do this last month. With a bit of help doing up his buttons he had dressed all by himself.</a:t>
            </a:r>
          </a:p>
        </p:txBody>
      </p:sp>
    </p:spTree>
    <p:extLst>
      <p:ext uri="{BB962C8B-B14F-4D97-AF65-F5344CB8AC3E}">
        <p14:creationId xmlns:p14="http://schemas.microsoft.com/office/powerpoint/2010/main" val="2303043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Cloud 3">
            <a:extLst>
              <a:ext uri="{FF2B5EF4-FFF2-40B4-BE49-F238E27FC236}">
                <a16:creationId xmlns:a16="http://schemas.microsoft.com/office/drawing/2014/main" id="{7C35B057-BDBE-4E0B-8E55-E41D31BDB028}"/>
              </a:ext>
            </a:extLst>
          </p:cNvPr>
          <p:cNvSpPr/>
          <p:nvPr/>
        </p:nvSpPr>
        <p:spPr>
          <a:xfrm>
            <a:off x="114045" y="-70792"/>
            <a:ext cx="8647224" cy="6120680"/>
          </a:xfrm>
          <a:prstGeom prst="cloud">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597136" y="584684"/>
            <a:ext cx="8229600" cy="1143000"/>
          </a:xfrm>
        </p:spPr>
        <p:txBody>
          <a:bodyPr>
            <a:normAutofit fontScale="90000"/>
          </a:bodyPr>
          <a:lstStyle/>
          <a:p>
            <a:br>
              <a:rPr lang="en-GB" sz="4000" dirty="0">
                <a:latin typeface="Georgia" pitchFamily="18" charset="0"/>
              </a:rPr>
            </a:br>
            <a:r>
              <a:rPr lang="en-GB" sz="4000" dirty="0">
                <a:latin typeface="Georgia" pitchFamily="18" charset="0"/>
              </a:rPr>
              <a:t>Example 2</a:t>
            </a:r>
          </a:p>
        </p:txBody>
      </p:sp>
      <p:sp>
        <p:nvSpPr>
          <p:cNvPr id="3" name="Content Placeholder 2"/>
          <p:cNvSpPr>
            <a:spLocks noGrp="1"/>
          </p:cNvSpPr>
          <p:nvPr>
            <p:ph idx="1"/>
          </p:nvPr>
        </p:nvSpPr>
        <p:spPr>
          <a:xfrm>
            <a:off x="539552" y="1844824"/>
            <a:ext cx="8229600" cy="4205064"/>
          </a:xfrm>
        </p:spPr>
        <p:txBody>
          <a:bodyPr>
            <a:normAutofit/>
          </a:bodyPr>
          <a:lstStyle/>
          <a:p>
            <a:endParaRPr lang="en-GB" sz="2800" dirty="0">
              <a:latin typeface="Georgia" pitchFamily="18" charset="0"/>
            </a:endParaRPr>
          </a:p>
          <a:p>
            <a:r>
              <a:rPr lang="en-GB" sz="2800" dirty="0">
                <a:latin typeface="Georgia" pitchFamily="18" charset="0"/>
              </a:rPr>
              <a:t>Johnny pointed to the sign in Tesco – “I can see a ‘j’ that is for jam, there’s the jam – it says j-a-m.”</a:t>
            </a:r>
          </a:p>
          <a:p>
            <a:endParaRPr lang="en-GB" sz="2800" dirty="0">
              <a:latin typeface="Georgia" pitchFamily="18" charset="0"/>
            </a:endParaRPr>
          </a:p>
          <a:p>
            <a:endParaRPr lang="en-GB" sz="2800" dirty="0">
              <a:latin typeface="Georgia" pitchFamily="18" charset="0"/>
            </a:endParaRPr>
          </a:p>
        </p:txBody>
      </p:sp>
    </p:spTree>
    <p:extLst>
      <p:ext uri="{BB962C8B-B14F-4D97-AF65-F5344CB8AC3E}">
        <p14:creationId xmlns:p14="http://schemas.microsoft.com/office/powerpoint/2010/main" val="2156688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p:spPr>
        <p:txBody>
          <a:bodyPr>
            <a:normAutofit/>
          </a:bodyPr>
          <a:lstStyle/>
          <a:p>
            <a:endParaRPr lang="en-GB" dirty="0"/>
          </a:p>
          <a:p>
            <a:pPr marL="0" indent="0" algn="ctr">
              <a:buNone/>
            </a:pPr>
            <a:r>
              <a:rPr lang="en-GB" sz="4200" dirty="0">
                <a:latin typeface="Georgia" pitchFamily="18" charset="0"/>
              </a:rPr>
              <a:t>Tapestry website:</a:t>
            </a:r>
          </a:p>
          <a:p>
            <a:pPr marL="0" indent="0" algn="ctr">
              <a:buNone/>
            </a:pPr>
            <a:r>
              <a:rPr lang="en-GB" sz="4200" dirty="0">
                <a:latin typeface="Georgia" pitchFamily="18" charset="0"/>
                <a:hlinkClick r:id="rId3"/>
              </a:rPr>
              <a:t>https://tapestryjournal.com</a:t>
            </a:r>
            <a:endParaRPr lang="en-GB" sz="4200" dirty="0">
              <a:latin typeface="Georgia" pitchFamily="18" charset="0"/>
            </a:endParaRPr>
          </a:p>
          <a:p>
            <a:pPr marL="0" indent="0" algn="ctr">
              <a:buNone/>
            </a:pPr>
            <a:endParaRPr lang="en-GB" sz="4200" dirty="0">
              <a:latin typeface="Georgia" pitchFamily="18" charset="0"/>
            </a:endParaRPr>
          </a:p>
          <a:p>
            <a:pPr marL="0" indent="0" algn="ctr">
              <a:buNone/>
            </a:pPr>
            <a:r>
              <a:rPr lang="en-GB" sz="4200" dirty="0">
                <a:latin typeface="Georgia" pitchFamily="18" charset="0"/>
              </a:rPr>
              <a:t>Any questions please speak to a member of the Class R team?</a:t>
            </a:r>
          </a:p>
        </p:txBody>
      </p:sp>
      <p:pic>
        <p:nvPicPr>
          <p:cNvPr id="6" name="Picture 2" descr="Image result for clyst st mary primary school logo">
            <a:extLst>
              <a:ext uri="{FF2B5EF4-FFF2-40B4-BE49-F238E27FC236}">
                <a16:creationId xmlns:a16="http://schemas.microsoft.com/office/drawing/2014/main" id="{7932EB9B-F87E-4A0F-B514-14046697F6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137631"/>
            <a:ext cx="1849951" cy="1923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8634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TotalTime>
  <Words>767</Words>
  <Application>Microsoft Office PowerPoint</Application>
  <PresentationFormat>On-screen Show (4:3)</PresentationFormat>
  <Paragraphs>81</Paragraphs>
  <Slides>16</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Georgia</vt:lpstr>
      <vt:lpstr>Gill Sans MT</vt:lpstr>
      <vt:lpstr>SassoonPrimaryInfant</vt:lpstr>
      <vt:lpstr>Office Theme</vt:lpstr>
      <vt:lpstr>PowerPoint Presentation</vt:lpstr>
      <vt:lpstr>PowerPoint Presentation</vt:lpstr>
      <vt:lpstr>PowerPoint Presentation</vt:lpstr>
      <vt:lpstr>PowerPoint Presentation</vt:lpstr>
      <vt:lpstr>Why Tapestry?</vt:lpstr>
      <vt:lpstr>PowerPoint Presentation</vt:lpstr>
      <vt:lpstr>PowerPoint Presentation</vt:lpstr>
      <vt:lpstr>PowerPoint Presentation</vt:lpstr>
      <vt:lpstr>PowerPoint Presentation</vt:lpstr>
      <vt:lpstr>The next steps?</vt:lpstr>
      <vt:lpstr>The next step?</vt:lpstr>
      <vt:lpstr>How can parents use Tapestry? </vt:lpstr>
      <vt:lpstr>How can parents use Tapestry?</vt:lpstr>
      <vt:lpstr>Example 1</vt:lpstr>
      <vt:lpstr> Example 2</vt:lpstr>
      <vt:lpstr>PowerPoint Presentation</vt:lpstr>
    </vt:vector>
  </TitlesOfParts>
  <Company>ARK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the tapestry programme is What an observation should look like How you can access the tapestry</dc:title>
  <dc:creator>n.harper</dc:creator>
  <cp:lastModifiedBy>lee bastyan</cp:lastModifiedBy>
  <cp:revision>41</cp:revision>
  <dcterms:created xsi:type="dcterms:W3CDTF">2015-09-23T17:56:41Z</dcterms:created>
  <dcterms:modified xsi:type="dcterms:W3CDTF">2020-06-02T13:01:52Z</dcterms:modified>
</cp:coreProperties>
</file>